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62" r:id="rId6"/>
    <p:sldId id="264" r:id="rId7"/>
    <p:sldId id="265" r:id="rId8"/>
    <p:sldId id="266" r:id="rId9"/>
    <p:sldId id="267" r:id="rId10"/>
    <p:sldId id="357" r:id="rId11"/>
    <p:sldId id="268" r:id="rId12"/>
    <p:sldId id="269" r:id="rId13"/>
    <p:sldId id="270" r:id="rId14"/>
    <p:sldId id="271" r:id="rId15"/>
    <p:sldId id="272" r:id="rId16"/>
    <p:sldId id="273" r:id="rId17"/>
    <p:sldId id="274" r:id="rId18"/>
    <p:sldId id="275" r:id="rId19"/>
    <p:sldId id="276" r:id="rId20"/>
    <p:sldId id="278" r:id="rId21"/>
    <p:sldId id="279" r:id="rId22"/>
    <p:sldId id="280" r:id="rId23"/>
    <p:sldId id="281" r:id="rId24"/>
    <p:sldId id="282" r:id="rId25"/>
    <p:sldId id="283" r:id="rId26"/>
    <p:sldId id="284" r:id="rId27"/>
    <p:sldId id="285" r:id="rId28"/>
    <p:sldId id="286" r:id="rId29"/>
    <p:sldId id="288" r:id="rId30"/>
    <p:sldId id="289" r:id="rId31"/>
    <p:sldId id="291" r:id="rId32"/>
    <p:sldId id="292" r:id="rId33"/>
    <p:sldId id="293" r:id="rId34"/>
    <p:sldId id="294" r:id="rId35"/>
    <p:sldId id="295" r:id="rId36"/>
    <p:sldId id="296" r:id="rId37"/>
    <p:sldId id="297" r:id="rId38"/>
    <p:sldId id="298" r:id="rId39"/>
    <p:sldId id="301" r:id="rId40"/>
    <p:sldId id="302" r:id="rId41"/>
    <p:sldId id="303" r:id="rId42"/>
    <p:sldId id="304" r:id="rId43"/>
    <p:sldId id="305" r:id="rId44"/>
    <p:sldId id="306" r:id="rId45"/>
    <p:sldId id="307" r:id="rId46"/>
    <p:sldId id="308" r:id="rId47"/>
    <p:sldId id="309" r:id="rId48"/>
    <p:sldId id="300" r:id="rId49"/>
    <p:sldId id="350" r:id="rId50"/>
    <p:sldId id="310" r:id="rId51"/>
    <p:sldId id="311" r:id="rId52"/>
    <p:sldId id="358" r:id="rId53"/>
    <p:sldId id="312" r:id="rId54"/>
    <p:sldId id="313" r:id="rId55"/>
    <p:sldId id="314" r:id="rId56"/>
    <p:sldId id="323" r:id="rId57"/>
    <p:sldId id="316" r:id="rId58"/>
    <p:sldId id="317" r:id="rId59"/>
    <p:sldId id="355" r:id="rId60"/>
    <p:sldId id="356" r:id="rId61"/>
    <p:sldId id="318" r:id="rId62"/>
    <p:sldId id="351" r:id="rId63"/>
    <p:sldId id="352" r:id="rId64"/>
    <p:sldId id="353" r:id="rId65"/>
    <p:sldId id="354" r:id="rId66"/>
    <p:sldId id="321" r:id="rId67"/>
    <p:sldId id="322" r:id="rId68"/>
    <p:sldId id="324" r:id="rId69"/>
    <p:sldId id="326" r:id="rId70"/>
    <p:sldId id="327" r:id="rId71"/>
    <p:sldId id="328" r:id="rId72"/>
    <p:sldId id="329" r:id="rId73"/>
    <p:sldId id="330" r:id="rId74"/>
    <p:sldId id="331" r:id="rId75"/>
    <p:sldId id="332" r:id="rId76"/>
    <p:sldId id="333" r:id="rId77"/>
    <p:sldId id="334" r:id="rId78"/>
    <p:sldId id="335" r:id="rId79"/>
    <p:sldId id="32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3" d="100"/>
          <a:sy n="73" d="100"/>
        </p:scale>
        <p:origin x="-73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1CDF112-F096-417F-B4FF-327DE060B29D}"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1CDF112-F096-417F-B4FF-327DE060B29D}"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3/2/2014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A376B4B0-8570-4F9C-BD53-222B1BBA186D}" type="datetimeFigureOut">
              <a:rPr lang="en-US" smtClean="0"/>
              <a:pPr/>
              <a:t>3/2/2014</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1CDF112-F096-417F-B4FF-327DE060B2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376B4B0-8570-4F9C-BD53-222B1BBA186D}" type="datetimeFigureOut">
              <a:rPr lang="en-US" smtClean="0"/>
              <a:pPr/>
              <a:t>3/2/2014</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1CDF112-F096-417F-B4FF-327DE060B29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www.youtube.com/watch?v=wbggEGUaE28"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www.youtube.com/watch?v=1u86DUUGWRY&amp;feature=related" TargetMode="External"/><Relationship Id="rId2" Type="http://schemas.openxmlformats.org/officeDocument/2006/relationships/hyperlink" Target="http://www.youtube.com/watch?v=sh-J4GSPgAM"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War</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endParaRPr lang="en-US"/>
          </a:p>
        </p:txBody>
      </p:sp>
      <p:sp>
        <p:nvSpPr>
          <p:cNvPr id="2" name="Title 1"/>
          <p:cNvSpPr>
            <a:spLocks noGrp="1"/>
          </p:cNvSpPr>
          <p:nvPr>
            <p:ph type="title"/>
          </p:nvPr>
        </p:nvSpPr>
        <p:spPr/>
        <p:txBody>
          <a:bodyPr/>
          <a:lstStyle/>
          <a:p>
            <a:r>
              <a:rPr lang="en-US" dirty="0" smtClean="0"/>
              <a:t>Idealism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 Woodrow Wilson</a:t>
            </a:r>
            <a:endParaRPr lang="en-US" dirty="0"/>
          </a:p>
        </p:txBody>
      </p:sp>
      <p:sp>
        <p:nvSpPr>
          <p:cNvPr id="3" name="Content Placeholder 2"/>
          <p:cNvSpPr>
            <a:spLocks noGrp="1"/>
          </p:cNvSpPr>
          <p:nvPr>
            <p:ph idx="1"/>
          </p:nvPr>
        </p:nvSpPr>
        <p:spPr/>
        <p:txBody>
          <a:bodyPr/>
          <a:lstStyle/>
          <a:p>
            <a:r>
              <a:rPr lang="en-US" dirty="0" smtClean="0"/>
              <a:t>Previously a college professor</a:t>
            </a:r>
          </a:p>
          <a:p>
            <a:r>
              <a:rPr lang="en-US" dirty="0" smtClean="0"/>
              <a:t>Held sturdy moral convictions</a:t>
            </a:r>
          </a:p>
          <a:p>
            <a:r>
              <a:rPr lang="en-US" dirty="0" smtClean="0"/>
              <a:t>Wanted the U.S. to be a </a:t>
            </a:r>
            <a:r>
              <a:rPr lang="en-US" i="1" dirty="0" smtClean="0"/>
              <a:t>moral leader </a:t>
            </a:r>
            <a:r>
              <a:rPr lang="en-US" dirty="0" smtClean="0"/>
              <a:t>among the nations</a:t>
            </a:r>
          </a:p>
          <a:p>
            <a:r>
              <a:rPr lang="en-US" dirty="0" smtClean="0"/>
              <a:t>Spoken desire for the U.S. to promote democracy &amp; peace by example &amp; persuasion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Wilson wanted the U.S. to have a NEW Manifest Destiny of POLITICAL IDEALS rather than territorial expansion.</a:t>
            </a:r>
          </a:p>
          <a:p>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Noble goals, but the reality was not.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 Muddle</a:t>
            </a:r>
            <a:endParaRPr lang="en-US" dirty="0"/>
          </a:p>
        </p:txBody>
      </p:sp>
      <p:sp>
        <p:nvSpPr>
          <p:cNvPr id="3" name="Content Placeholder 2"/>
          <p:cNvSpPr>
            <a:spLocks noGrp="1"/>
          </p:cNvSpPr>
          <p:nvPr>
            <p:ph idx="1"/>
          </p:nvPr>
        </p:nvSpPr>
        <p:spPr/>
        <p:txBody>
          <a:bodyPr/>
          <a:lstStyle/>
          <a:p>
            <a:r>
              <a:rPr lang="en-US" dirty="0" smtClean="0"/>
              <a:t>Wilson refused to recognize a military leader, </a:t>
            </a:r>
            <a:r>
              <a:rPr lang="en-US" dirty="0" err="1" smtClean="0"/>
              <a:t>Victoriano</a:t>
            </a:r>
            <a:r>
              <a:rPr lang="en-US" dirty="0" smtClean="0"/>
              <a:t> Huerta, in Mexico. </a:t>
            </a:r>
          </a:p>
          <a:p>
            <a:r>
              <a:rPr lang="en-US" dirty="0" smtClean="0"/>
              <a:t>The U.S. supplied arms to challengers.</a:t>
            </a:r>
          </a:p>
          <a:p>
            <a:r>
              <a:rPr lang="en-US" dirty="0" smtClean="0"/>
              <a:t>U.S. sailors enforced an arms embargo against the military leader of Mexico.</a:t>
            </a:r>
          </a:p>
          <a:p>
            <a:r>
              <a:rPr lang="en-US" dirty="0" smtClean="0"/>
              <a:t>The sailors were briefly arrested by a Mexican commander.</a:t>
            </a:r>
          </a:p>
          <a:p>
            <a:r>
              <a:rPr lang="en-US" dirty="0" smtClean="0"/>
              <a:t>The U.S. decided to punish Mexico with force  of arms.</a:t>
            </a:r>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 Muddle</a:t>
            </a:r>
            <a:endParaRPr lang="en-US" dirty="0"/>
          </a:p>
        </p:txBody>
      </p:sp>
      <p:sp>
        <p:nvSpPr>
          <p:cNvPr id="3" name="Content Placeholder 2"/>
          <p:cNvSpPr>
            <a:spLocks noGrp="1"/>
          </p:cNvSpPr>
          <p:nvPr>
            <p:ph idx="1"/>
          </p:nvPr>
        </p:nvSpPr>
        <p:spPr/>
        <p:txBody>
          <a:bodyPr>
            <a:normAutofit/>
          </a:bodyPr>
          <a:lstStyle/>
          <a:p>
            <a:r>
              <a:rPr lang="en-US" dirty="0" smtClean="0"/>
              <a:t>Then </a:t>
            </a:r>
            <a:r>
              <a:rPr lang="en-US" dirty="0" err="1" smtClean="0"/>
              <a:t>Pancho</a:t>
            </a:r>
            <a:r>
              <a:rPr lang="en-US" dirty="0" smtClean="0"/>
              <a:t> Villa gained popularity in Mexico as the “anti-Gringo.”</a:t>
            </a:r>
          </a:p>
          <a:p>
            <a:endParaRPr lang="en-US" dirty="0" smtClean="0"/>
          </a:p>
          <a:p>
            <a:r>
              <a:rPr lang="en-US" dirty="0" smtClean="0"/>
              <a:t>After </a:t>
            </a:r>
            <a:r>
              <a:rPr lang="en-US" dirty="0" err="1" smtClean="0"/>
              <a:t>Pancho</a:t>
            </a:r>
            <a:r>
              <a:rPr lang="en-US" dirty="0" smtClean="0"/>
              <a:t> Villa murdered U.S. miners, Wilson sent Gen. John J. Pershing to get him.</a:t>
            </a:r>
          </a:p>
          <a:p>
            <a:endParaRPr lang="en-US" dirty="0" smtClean="0"/>
          </a:p>
          <a:p>
            <a:r>
              <a:rPr lang="en-US" dirty="0" smtClean="0"/>
              <a:t>He eluded capture, and Wilson turned his attention toward Europe.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Wilson’s heavy hand earned the U.S. more resentment in Latin America and ridicule at home.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Caribbean Conflict</a:t>
            </a:r>
            <a:endParaRPr lang="en-US" dirty="0"/>
          </a:p>
        </p:txBody>
      </p:sp>
      <p:sp>
        <p:nvSpPr>
          <p:cNvPr id="3" name="Content Placeholder 2"/>
          <p:cNvSpPr>
            <a:spLocks noGrp="1"/>
          </p:cNvSpPr>
          <p:nvPr>
            <p:ph idx="1"/>
          </p:nvPr>
        </p:nvSpPr>
        <p:spPr/>
        <p:txBody>
          <a:bodyPr/>
          <a:lstStyle/>
          <a:p>
            <a:r>
              <a:rPr lang="en-US" dirty="0" smtClean="0"/>
              <a:t>Wilson had earlier denounced Taft’s “dollar diplomacy” and Roosevelt’s “big stick” in favor of his new “moral leadership.”</a:t>
            </a:r>
          </a:p>
          <a:p>
            <a:endParaRPr lang="en-US" dirty="0" smtClean="0"/>
          </a:p>
          <a:p>
            <a:r>
              <a:rPr lang="en-US" dirty="0" smtClean="0"/>
              <a:t>He ends up sending the U.S. military into the Caribbean more than once.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Caribbean Conflict</a:t>
            </a:r>
            <a:endParaRPr lang="en-US" dirty="0"/>
          </a:p>
        </p:txBody>
      </p:sp>
      <p:sp>
        <p:nvSpPr>
          <p:cNvPr id="3" name="Content Placeholder 2"/>
          <p:cNvSpPr>
            <a:spLocks noGrp="1"/>
          </p:cNvSpPr>
          <p:nvPr>
            <p:ph idx="1"/>
          </p:nvPr>
        </p:nvSpPr>
        <p:spPr/>
        <p:txBody>
          <a:bodyPr/>
          <a:lstStyle/>
          <a:p>
            <a:r>
              <a:rPr lang="en-US" dirty="0" smtClean="0"/>
              <a:t>Examples</a:t>
            </a:r>
            <a:br>
              <a:rPr lang="en-US" dirty="0" smtClean="0"/>
            </a:br>
            <a:endParaRPr lang="en-US" dirty="0" smtClean="0"/>
          </a:p>
          <a:p>
            <a:r>
              <a:rPr lang="en-US" dirty="0" smtClean="0"/>
              <a:t>Haiti – U.S. Marines went in to stop violence in 1915.  We didn’t leave until 1934.</a:t>
            </a:r>
          </a:p>
          <a:p>
            <a:endParaRPr lang="en-US" dirty="0" smtClean="0"/>
          </a:p>
          <a:p>
            <a:r>
              <a:rPr lang="en-US" dirty="0" smtClean="0"/>
              <a:t>Dominican Republic – U.S. Marines intervened in this country’s civil war in 1916 and stayed until 1924.</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ispaniola_in_america.jpg"/>
          <p:cNvPicPr>
            <a:picLocks noGrp="1" noChangeAspect="1"/>
          </p:cNvPicPr>
          <p:nvPr>
            <p:ph idx="1"/>
          </p:nvPr>
        </p:nvPicPr>
        <p:blipFill>
          <a:blip r:embed="rId2" cstate="print"/>
          <a:stretch>
            <a:fillRect/>
          </a:stretch>
        </p:blipFill>
        <p:spPr>
          <a:xfrm>
            <a:off x="1828800" y="2482850"/>
            <a:ext cx="5943600" cy="31750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“It is ironic that Wilson, who set out to mend fences with America’s southern neighbors, conducted more peacetime interventions than any of his predecessors</a:t>
            </a:r>
            <a:r>
              <a:rPr lang="en-US" dirty="0" smtClean="0"/>
              <a:t>.”</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Queen Victoria 1837-1901</a:t>
            </a:r>
            <a:endParaRPr lang="en-US" dirty="0"/>
          </a:p>
        </p:txBody>
      </p:sp>
      <p:pic>
        <p:nvPicPr>
          <p:cNvPr id="4" name="Content Placeholder 3" descr="Queen Victoria.jpg"/>
          <p:cNvPicPr>
            <a:picLocks noGrp="1" noChangeAspect="1"/>
          </p:cNvPicPr>
          <p:nvPr>
            <p:ph idx="1"/>
          </p:nvPr>
        </p:nvPicPr>
        <p:blipFill>
          <a:blip r:embed="rId2" cstate="print"/>
          <a:stretch>
            <a:fillRect/>
          </a:stretch>
        </p:blipFill>
        <p:spPr>
          <a:xfrm>
            <a:off x="3900487" y="2798762"/>
            <a:ext cx="1800225" cy="254317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of War</a:t>
            </a:r>
            <a:endParaRPr lang="en-US" dirty="0"/>
          </a:p>
        </p:txBody>
      </p:sp>
      <p:sp>
        <p:nvSpPr>
          <p:cNvPr id="3" name="Content Placeholder 2"/>
          <p:cNvSpPr>
            <a:spLocks noGrp="1"/>
          </p:cNvSpPr>
          <p:nvPr>
            <p:ph idx="1"/>
          </p:nvPr>
        </p:nvSpPr>
        <p:spPr/>
        <p:txBody>
          <a:bodyPr/>
          <a:lstStyle/>
          <a:p>
            <a:r>
              <a:rPr lang="en-US" dirty="0" smtClean="0"/>
              <a:t>Austria blamed the Serbian government for the assassination.</a:t>
            </a:r>
          </a:p>
          <a:p>
            <a:r>
              <a:rPr lang="en-US" dirty="0" smtClean="0"/>
              <a:t>Ultimatum: Austria demanded that Serbia submit to its rule.</a:t>
            </a:r>
          </a:p>
          <a:p>
            <a:r>
              <a:rPr lang="en-US" dirty="0" smtClean="0"/>
              <a:t>Serbia agreed, but Austria declared war on Serbia on July 28, 1914.</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of War</a:t>
            </a:r>
            <a:endParaRPr lang="en-US" dirty="0"/>
          </a:p>
        </p:txBody>
      </p:sp>
      <p:sp>
        <p:nvSpPr>
          <p:cNvPr id="3" name="Content Placeholder 2"/>
          <p:cNvSpPr>
            <a:spLocks noGrp="1"/>
          </p:cNvSpPr>
          <p:nvPr>
            <p:ph idx="1"/>
          </p:nvPr>
        </p:nvSpPr>
        <p:spPr/>
        <p:txBody>
          <a:bodyPr/>
          <a:lstStyle/>
          <a:p>
            <a:r>
              <a:rPr lang="en-US" dirty="0" smtClean="0"/>
              <a:t>Russia mobilized its military (July 30) to keep Austria from taking over the Balkan states. </a:t>
            </a:r>
          </a:p>
          <a:p>
            <a:r>
              <a:rPr lang="en-US" i="1" dirty="0" smtClean="0"/>
              <a:t>The region takes its name from the </a:t>
            </a:r>
            <a:r>
              <a:rPr lang="en-US" i="1" u="sng" dirty="0" smtClean="0"/>
              <a:t>Balkan Mountains</a:t>
            </a:r>
            <a:r>
              <a:rPr lang="en-US" i="1" dirty="0" smtClean="0">
                <a:solidFill>
                  <a:schemeClr val="bg2">
                    <a:lumMod val="10000"/>
                  </a:schemeClr>
                </a:solidFill>
              </a:rPr>
              <a:t>, which run through the center of </a:t>
            </a:r>
            <a:r>
              <a:rPr lang="en-US" i="1" u="sng" dirty="0" smtClean="0">
                <a:solidFill>
                  <a:schemeClr val="bg2">
                    <a:lumMod val="10000"/>
                  </a:schemeClr>
                </a:solidFill>
              </a:rPr>
              <a:t>Bulgaria</a:t>
            </a:r>
            <a:r>
              <a:rPr lang="en-US" i="1" dirty="0" smtClean="0">
                <a:solidFill>
                  <a:schemeClr val="bg2">
                    <a:lumMod val="10000"/>
                  </a:schemeClr>
                </a:solidFill>
              </a:rPr>
              <a:t> into eastern </a:t>
            </a:r>
            <a:r>
              <a:rPr lang="en-US" i="1" u="sng" dirty="0" smtClean="0">
                <a:solidFill>
                  <a:schemeClr val="bg2">
                    <a:lumMod val="10000"/>
                  </a:schemeClr>
                </a:solidFill>
              </a:rPr>
              <a:t>Serbia</a:t>
            </a:r>
            <a:r>
              <a:rPr lang="en-US" i="1" dirty="0" smtClean="0"/>
              <a:t>.</a:t>
            </a:r>
            <a:endParaRPr lang="en-US"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E Europe 1913.jpg"/>
          <p:cNvPicPr>
            <a:picLocks noGrp="1" noChangeAspect="1"/>
          </p:cNvPicPr>
          <p:nvPr>
            <p:ph idx="1"/>
          </p:nvPr>
        </p:nvPicPr>
        <p:blipFill>
          <a:blip r:embed="rId2" cstate="print"/>
          <a:stretch>
            <a:fillRect/>
          </a:stretch>
        </p:blipFill>
        <p:spPr>
          <a:xfrm>
            <a:off x="2901820" y="1784350"/>
            <a:ext cx="3797559" cy="45720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Austria’s ally GERMANY declared war on Russia. August 1, 1914</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Russia and France had a mutual security pact, promising to protect one another if attacked.</a:t>
            </a:r>
          </a:p>
          <a:p>
            <a:r>
              <a:rPr lang="en-US" dirty="0" smtClean="0"/>
              <a:t>Germany demanded to know France’s intentions in the matter since France’s ally was at war with Germany.</a:t>
            </a:r>
          </a:p>
          <a:p>
            <a:r>
              <a:rPr lang="en-US" dirty="0" smtClean="0"/>
              <a:t>The French mobilized their troops because they were afraid of the German military buildup.  (They share a border.)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Germany felt France’s move was one of aggression and declared war on FRANCE.  August 3, 1914</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BRITAIN had signed a treaty promising to protect BELGIUM’S neutrality.</a:t>
            </a:r>
          </a:p>
          <a:p>
            <a:r>
              <a:rPr lang="en-US" dirty="0" smtClean="0"/>
              <a:t>Germany pushed its way through Belgium to attack France. August 5, 1914</a:t>
            </a:r>
          </a:p>
          <a:p>
            <a:r>
              <a:rPr lang="en-US" dirty="0" smtClean="0"/>
              <a:t>Britain intervened to help the Belgians and entered the war.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Events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 Serbian guy kills Archduke of Austria. 7/23</a:t>
            </a:r>
          </a:p>
          <a:p>
            <a:r>
              <a:rPr lang="en-US" dirty="0" smtClean="0"/>
              <a:t>2. </a:t>
            </a:r>
            <a:r>
              <a:rPr lang="en-US" b="1" dirty="0" smtClean="0"/>
              <a:t>Austria decl. war on Serbia</a:t>
            </a:r>
            <a:r>
              <a:rPr lang="en-US" dirty="0" smtClean="0"/>
              <a:t>. 7/28</a:t>
            </a:r>
          </a:p>
          <a:p>
            <a:r>
              <a:rPr lang="en-US" dirty="0" smtClean="0"/>
              <a:t>3. Russia mobilizes troops. 7/30</a:t>
            </a:r>
          </a:p>
          <a:p>
            <a:r>
              <a:rPr lang="en-US" dirty="0" smtClean="0"/>
              <a:t>4. </a:t>
            </a:r>
            <a:r>
              <a:rPr lang="en-US" b="1" dirty="0" smtClean="0"/>
              <a:t>Germany decl. war on Russia</a:t>
            </a:r>
            <a:r>
              <a:rPr lang="en-US" dirty="0" smtClean="0"/>
              <a:t>. 8/1</a:t>
            </a:r>
          </a:p>
          <a:p>
            <a:r>
              <a:rPr lang="en-US" dirty="0" smtClean="0"/>
              <a:t>5. Russian-French security pact.</a:t>
            </a:r>
          </a:p>
          <a:p>
            <a:r>
              <a:rPr lang="en-US" dirty="0" smtClean="0"/>
              <a:t>6. France mobilizes troops. </a:t>
            </a:r>
          </a:p>
          <a:p>
            <a:r>
              <a:rPr lang="en-US" dirty="0" smtClean="0"/>
              <a:t>7. </a:t>
            </a:r>
            <a:r>
              <a:rPr lang="en-US" b="1" dirty="0" smtClean="0"/>
              <a:t>Germany decl. war on France</a:t>
            </a:r>
            <a:r>
              <a:rPr lang="en-US" dirty="0" smtClean="0"/>
              <a:t>. 8/3</a:t>
            </a:r>
          </a:p>
          <a:p>
            <a:r>
              <a:rPr lang="en-US" dirty="0" smtClean="0"/>
              <a:t>8. Britain treaty to defend Belgium.</a:t>
            </a:r>
          </a:p>
          <a:p>
            <a:r>
              <a:rPr lang="en-US" dirty="0" smtClean="0"/>
              <a:t>9. Germans enters Belgium to attack France. 	8/5 </a:t>
            </a:r>
          </a:p>
          <a:p>
            <a:r>
              <a:rPr lang="en-US" dirty="0" smtClean="0"/>
              <a:t>10. Britain enters war to help Belgium.</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Why was Austria’s declaration of war on Serbia a turning point in history?</a:t>
            </a:r>
          </a:p>
          <a:p>
            <a:r>
              <a:rPr lang="en-US" dirty="0" smtClean="0"/>
              <a:t>What other options were available to Austria?</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Slippery Slope of Neutrality</a:t>
            </a:r>
            <a:endParaRPr lang="en-US" dirty="0"/>
          </a:p>
        </p:txBody>
      </p:sp>
      <p:sp>
        <p:nvSpPr>
          <p:cNvPr id="3" name="Content Placeholder 2"/>
          <p:cNvSpPr>
            <a:spLocks noGrp="1"/>
          </p:cNvSpPr>
          <p:nvPr>
            <p:ph idx="1"/>
          </p:nvPr>
        </p:nvSpPr>
        <p:spPr/>
        <p:txBody>
          <a:bodyPr/>
          <a:lstStyle/>
          <a:p>
            <a:r>
              <a:rPr lang="en-US" dirty="0" smtClean="0"/>
              <a:t>In the U.S., President Woodrow Wilson declared U.S. neutrality.</a:t>
            </a:r>
          </a:p>
          <a:p>
            <a:r>
              <a:rPr lang="en-US" dirty="0" smtClean="0"/>
              <a:t>However, the people of the U.S. were divided. </a:t>
            </a:r>
            <a:endParaRPr lang="en-US" dirty="0"/>
          </a:p>
        </p:txBody>
      </p:sp>
      <p:pic>
        <p:nvPicPr>
          <p:cNvPr id="4" name="Picture 3" descr="German immigrant family c. 1906.jpg"/>
          <p:cNvPicPr>
            <a:picLocks noChangeAspect="1"/>
          </p:cNvPicPr>
          <p:nvPr/>
        </p:nvPicPr>
        <p:blipFill>
          <a:blip r:embed="rId2" cstate="print"/>
          <a:stretch>
            <a:fillRect/>
          </a:stretch>
        </p:blipFill>
        <p:spPr>
          <a:xfrm>
            <a:off x="990600" y="3733800"/>
            <a:ext cx="3429000" cy="2791047"/>
          </a:xfrm>
          <a:prstGeom prst="rect">
            <a:avLst/>
          </a:prstGeom>
        </p:spPr>
      </p:pic>
      <p:pic>
        <p:nvPicPr>
          <p:cNvPr id="5" name="Picture 4" descr="irish immigrant family.jpg"/>
          <p:cNvPicPr>
            <a:picLocks noChangeAspect="1"/>
          </p:cNvPicPr>
          <p:nvPr/>
        </p:nvPicPr>
        <p:blipFill>
          <a:blip r:embed="rId3" cstate="print"/>
          <a:stretch>
            <a:fillRect/>
          </a:stretch>
        </p:blipFill>
        <p:spPr>
          <a:xfrm>
            <a:off x="5486400" y="4114800"/>
            <a:ext cx="2865046" cy="2559532"/>
          </a:xfrm>
          <a:prstGeom prst="rect">
            <a:avLst/>
          </a:prstGeom>
        </p:spPr>
      </p:pic>
      <p:sp>
        <p:nvSpPr>
          <p:cNvPr id="6" name="TextBox 5"/>
          <p:cNvSpPr txBox="1"/>
          <p:nvPr/>
        </p:nvSpPr>
        <p:spPr>
          <a:xfrm>
            <a:off x="5562600" y="3429000"/>
            <a:ext cx="2590800" cy="369332"/>
          </a:xfrm>
          <a:prstGeom prst="rect">
            <a:avLst/>
          </a:prstGeom>
          <a:noFill/>
        </p:spPr>
        <p:txBody>
          <a:bodyPr wrap="square" rtlCol="0">
            <a:spAutoFit/>
          </a:bodyPr>
          <a:lstStyle/>
          <a:p>
            <a:r>
              <a:rPr lang="en-US" dirty="0" smtClean="0"/>
              <a:t>Irish Immigrants</a:t>
            </a:r>
            <a:endParaRPr lang="en-US" dirty="0"/>
          </a:p>
        </p:txBody>
      </p:sp>
      <p:sp>
        <p:nvSpPr>
          <p:cNvPr id="7" name="TextBox 6"/>
          <p:cNvSpPr txBox="1"/>
          <p:nvPr/>
        </p:nvSpPr>
        <p:spPr>
          <a:xfrm>
            <a:off x="1600200" y="3276600"/>
            <a:ext cx="2533835" cy="369332"/>
          </a:xfrm>
          <a:prstGeom prst="rect">
            <a:avLst/>
          </a:prstGeom>
          <a:noFill/>
        </p:spPr>
        <p:txBody>
          <a:bodyPr wrap="none" rtlCol="0">
            <a:spAutoFit/>
          </a:bodyPr>
          <a:lstStyle/>
          <a:p>
            <a:r>
              <a:rPr lang="en-US" dirty="0" smtClean="0"/>
              <a:t>German Immigrants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Kaiser Wilhelm of Germany was her grandson.</a:t>
            </a:r>
          </a:p>
          <a:p>
            <a:endParaRPr lang="en-US" dirty="0" smtClean="0"/>
          </a:p>
        </p:txBody>
      </p:sp>
      <p:pic>
        <p:nvPicPr>
          <p:cNvPr id="4" name="Picture 3" descr="Kaiser Wilhelm II.jpg"/>
          <p:cNvPicPr>
            <a:picLocks noChangeAspect="1"/>
          </p:cNvPicPr>
          <p:nvPr/>
        </p:nvPicPr>
        <p:blipFill>
          <a:blip r:embed="rId2" cstate="print"/>
          <a:stretch>
            <a:fillRect/>
          </a:stretch>
        </p:blipFill>
        <p:spPr>
          <a:xfrm>
            <a:off x="3352800" y="2667000"/>
            <a:ext cx="2743200" cy="38608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Both the Germans and the Irish immigrants to the U.S. tended to favor Germany in the conflict.</a:t>
            </a:r>
          </a:p>
          <a:p>
            <a:endParaRPr lang="en-US" dirty="0" smtClean="0"/>
          </a:p>
          <a:p>
            <a:r>
              <a:rPr lang="en-US" dirty="0" smtClean="0"/>
              <a:t>Other Americans had their roots in Britain and admired France because of their help in our War for Independence.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Propaganda</a:t>
            </a:r>
            <a:endParaRPr lang="en-US" dirty="0"/>
          </a:p>
        </p:txBody>
      </p:sp>
      <p:sp>
        <p:nvSpPr>
          <p:cNvPr id="3" name="Subtitle 2"/>
          <p:cNvSpPr>
            <a:spLocks noGrp="1"/>
          </p:cNvSpPr>
          <p:nvPr>
            <p:ph type="subTitle" idx="1"/>
          </p:nvPr>
        </p:nvSpPr>
        <p:spPr/>
        <p:txBody>
          <a:bodyPr/>
          <a:lstStyle/>
          <a:p>
            <a:r>
              <a:rPr lang="en-US" dirty="0" smtClean="0"/>
              <a:t>In World War I</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143250" y="1143000"/>
            <a:ext cx="28575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438400" y="838200"/>
            <a:ext cx="44958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362201" y="685800"/>
            <a:ext cx="42672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438400" y="762001"/>
            <a:ext cx="4495799" cy="476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524000" y="990600"/>
            <a:ext cx="5867400" cy="437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667000" y="590550"/>
            <a:ext cx="3810000" cy="567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667000" y="666750"/>
            <a:ext cx="3810000" cy="552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Trade Trigger</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British Blockade </a:t>
            </a:r>
            <a:r>
              <a:rPr lang="en-US" dirty="0" smtClean="0"/>
              <a:t>of Germany meant that the U.S. </a:t>
            </a:r>
            <a:r>
              <a:rPr lang="en-US" i="1" dirty="0" smtClean="0"/>
              <a:t>could not trade with Germany.</a:t>
            </a:r>
          </a:p>
          <a:p>
            <a:r>
              <a:rPr lang="en-US" dirty="0" smtClean="0"/>
              <a:t>The British (&amp; their Allies) used up all their money, and the U.S. started to give them </a:t>
            </a:r>
            <a:r>
              <a:rPr lang="en-US" b="1" dirty="0" smtClean="0"/>
              <a:t>loans</a:t>
            </a:r>
            <a:r>
              <a:rPr lang="en-US" dirty="0" smtClean="0"/>
              <a:t> to buy war materials to keep them buying from us.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King George V of England was her grandson.</a:t>
            </a:r>
          </a:p>
          <a:p>
            <a:endParaRPr lang="en-US" dirty="0"/>
          </a:p>
        </p:txBody>
      </p:sp>
      <p:pic>
        <p:nvPicPr>
          <p:cNvPr id="4" name="Picture 3" descr="king george v.jpg"/>
          <p:cNvPicPr>
            <a:picLocks noChangeAspect="1"/>
          </p:cNvPicPr>
          <p:nvPr/>
        </p:nvPicPr>
        <p:blipFill>
          <a:blip r:embed="rId2" cstate="print"/>
          <a:stretch>
            <a:fillRect/>
          </a:stretch>
        </p:blipFill>
        <p:spPr>
          <a:xfrm>
            <a:off x="3200400" y="2743200"/>
            <a:ext cx="2667000" cy="37338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Is supplying only one side neutral?</a:t>
            </a:r>
          </a:p>
          <a:p>
            <a:endParaRPr lang="en-US" dirty="0" smtClean="0"/>
          </a:p>
          <a:p>
            <a:pPr>
              <a:buNone/>
            </a:pPr>
            <a:endParaRPr lang="en-US" dirty="0"/>
          </a:p>
        </p:txBody>
      </p:sp>
      <p:pic>
        <p:nvPicPr>
          <p:cNvPr id="4" name="Picture 3" descr="uboat sinking a freighter wwI.jpg"/>
          <p:cNvPicPr>
            <a:picLocks noChangeAspect="1"/>
          </p:cNvPicPr>
          <p:nvPr/>
        </p:nvPicPr>
        <p:blipFill>
          <a:blip r:embed="rId2" cstate="print"/>
          <a:stretch>
            <a:fillRect/>
          </a:stretch>
        </p:blipFill>
        <p:spPr>
          <a:xfrm>
            <a:off x="2057400" y="2895600"/>
            <a:ext cx="5257800" cy="33909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response to the British blockade, Germany deploys its u-boats. (</a:t>
            </a:r>
            <a:r>
              <a:rPr lang="en-US" dirty="0" err="1" smtClean="0"/>
              <a:t>unterseeboot</a:t>
            </a:r>
            <a:r>
              <a:rPr lang="en-US" dirty="0" smtClean="0"/>
              <a:t>) </a:t>
            </a:r>
            <a:endParaRPr lang="en-US" dirty="0"/>
          </a:p>
        </p:txBody>
      </p:sp>
      <p:pic>
        <p:nvPicPr>
          <p:cNvPr id="4" name="Picture 3" descr="Uboat-Class-XI.jpg.jpg"/>
          <p:cNvPicPr>
            <a:picLocks noChangeAspect="1"/>
          </p:cNvPicPr>
          <p:nvPr/>
        </p:nvPicPr>
        <p:blipFill>
          <a:blip r:embed="rId2" cstate="print"/>
          <a:stretch>
            <a:fillRect/>
          </a:stretch>
        </p:blipFill>
        <p:spPr>
          <a:xfrm>
            <a:off x="1676400" y="2973704"/>
            <a:ext cx="5754512" cy="3884296"/>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Unrestricted Submarine Warfare</a:t>
            </a:r>
            <a:br>
              <a:rPr lang="en-US" dirty="0" smtClean="0"/>
            </a:br>
            <a:endParaRPr lang="en-US" dirty="0"/>
          </a:p>
        </p:txBody>
      </p:sp>
      <p:sp>
        <p:nvSpPr>
          <p:cNvPr id="3" name="Content Placeholder 2"/>
          <p:cNvSpPr>
            <a:spLocks noGrp="1"/>
          </p:cNvSpPr>
          <p:nvPr>
            <p:ph idx="1"/>
          </p:nvPr>
        </p:nvSpPr>
        <p:spPr/>
        <p:txBody>
          <a:bodyPr/>
          <a:lstStyle/>
          <a:p>
            <a:r>
              <a:rPr lang="en-US" dirty="0" smtClean="0"/>
              <a:t>Germany declared the seas around Britain to be a warzone and any ship caught there was subject to attack.</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Typically, before a warship would attack, it would give a warning to the passengers to abandon ship.</a:t>
            </a:r>
          </a:p>
          <a:p>
            <a:endParaRPr lang="en-US" dirty="0" smtClean="0"/>
          </a:p>
          <a:p>
            <a:r>
              <a:rPr lang="en-US" dirty="0" smtClean="0"/>
              <a:t>What happens if a submarine gives a warning before attacking?</a:t>
            </a:r>
          </a:p>
          <a:p>
            <a:r>
              <a:rPr lang="en-US" i="1" dirty="0" smtClean="0"/>
              <a:t>A submarine loses its element of surprise and become vulnerable to attack itself.</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Unrestricted Submarine Warfare</a:t>
            </a:r>
            <a:endParaRPr lang="en-US" dirty="0"/>
          </a:p>
        </p:txBody>
      </p:sp>
      <p:sp>
        <p:nvSpPr>
          <p:cNvPr id="3" name="Content Placeholder 2"/>
          <p:cNvSpPr>
            <a:spLocks noGrp="1"/>
          </p:cNvSpPr>
          <p:nvPr>
            <p:ph idx="1"/>
          </p:nvPr>
        </p:nvSpPr>
        <p:spPr/>
        <p:txBody>
          <a:bodyPr/>
          <a:lstStyle/>
          <a:p>
            <a:r>
              <a:rPr lang="en-US" dirty="0" smtClean="0"/>
              <a:t>Germany had taken out ads in the </a:t>
            </a:r>
            <a:r>
              <a:rPr lang="en-US" i="1" dirty="0" smtClean="0"/>
              <a:t>New York Times</a:t>
            </a:r>
            <a:r>
              <a:rPr lang="en-US" dirty="0" smtClean="0"/>
              <a:t> warning Americans NOT to travel on British ships or in the waters around Britain.</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sitania.jpg"/>
          <p:cNvPicPr>
            <a:picLocks noGrp="1" noChangeAspect="1"/>
          </p:cNvPicPr>
          <p:nvPr>
            <p:ph idx="1"/>
          </p:nvPr>
        </p:nvPicPr>
        <p:blipFill>
          <a:blip r:embed="rId2" cstate="print"/>
          <a:stretch>
            <a:fillRect/>
          </a:stretch>
        </p:blipFill>
        <p:spPr>
          <a:xfrm>
            <a:off x="4343400" y="685800"/>
            <a:ext cx="3290207" cy="2362200"/>
          </a:xfrm>
        </p:spPr>
      </p:pic>
      <p:pic>
        <p:nvPicPr>
          <p:cNvPr id="5" name="Picture 4" descr="lusitania-warning305x543.gif"/>
          <p:cNvPicPr>
            <a:picLocks noChangeAspect="1"/>
          </p:cNvPicPr>
          <p:nvPr/>
        </p:nvPicPr>
        <p:blipFill>
          <a:blip r:embed="rId3" cstate="print"/>
          <a:stretch>
            <a:fillRect/>
          </a:stretch>
        </p:blipFill>
        <p:spPr>
          <a:xfrm>
            <a:off x="1219200" y="762000"/>
            <a:ext cx="2905125" cy="5172075"/>
          </a:xfrm>
          <a:prstGeom prst="rect">
            <a:avLst/>
          </a:prstGeom>
        </p:spPr>
      </p:pic>
      <p:pic>
        <p:nvPicPr>
          <p:cNvPr id="6" name="Picture 5" descr="Lest we forget lusitania.jpg"/>
          <p:cNvPicPr>
            <a:picLocks noChangeAspect="1"/>
          </p:cNvPicPr>
          <p:nvPr/>
        </p:nvPicPr>
        <p:blipFill>
          <a:blip r:embed="rId4" cstate="print"/>
          <a:stretch>
            <a:fillRect/>
          </a:stretch>
        </p:blipFill>
        <p:spPr>
          <a:xfrm>
            <a:off x="4572000" y="3124200"/>
            <a:ext cx="3810000" cy="2857500"/>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1,198 passengers and crew perished as the </a:t>
            </a:r>
            <a:r>
              <a:rPr lang="en-US" i="1" dirty="0" smtClean="0"/>
              <a:t>Lusitania</a:t>
            </a:r>
            <a:r>
              <a:rPr lang="en-US" dirty="0" smtClean="0"/>
              <a:t> went down, including 128 Americans on May 1, 1915.</a:t>
            </a:r>
          </a:p>
          <a:p>
            <a:r>
              <a:rPr lang="en-US" dirty="0" smtClean="0"/>
              <a:t>The sinking caused the Germans to lose support in the United States.</a:t>
            </a:r>
          </a:p>
          <a:p>
            <a:r>
              <a:rPr lang="en-US" dirty="0" smtClean="0"/>
              <a:t>President Wilson demanded a formal apology from Germany and reparations for losses.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Secretary of State W. J. Bryan </a:t>
            </a:r>
            <a:r>
              <a:rPr lang="en-US" b="1" dirty="0" smtClean="0"/>
              <a:t>resigned</a:t>
            </a:r>
            <a:r>
              <a:rPr lang="en-US" dirty="0" smtClean="0"/>
              <a:t> in protest, saying the message was “too strong and might lead to war.”</a:t>
            </a:r>
          </a:p>
          <a:p>
            <a:r>
              <a:rPr lang="en-US" dirty="0" smtClean="0"/>
              <a:t>Germany said that they had attacked the </a:t>
            </a:r>
            <a:r>
              <a:rPr lang="en-US" i="1" dirty="0" smtClean="0"/>
              <a:t>Lusitania </a:t>
            </a:r>
            <a:r>
              <a:rPr lang="en-US" dirty="0" smtClean="0"/>
              <a:t>in </a:t>
            </a:r>
            <a:r>
              <a:rPr lang="en-US" b="1" dirty="0" smtClean="0"/>
              <a:t>self-defense</a:t>
            </a:r>
            <a:r>
              <a:rPr lang="en-US" dirty="0" smtClean="0"/>
              <a:t> because it was carrying munitions to the Allies to be used against Germany.</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cargo manifest shows that the </a:t>
            </a:r>
            <a:r>
              <a:rPr lang="en-US" i="1" dirty="0" smtClean="0"/>
              <a:t>Lusitania</a:t>
            </a:r>
            <a:r>
              <a:rPr lang="en-US" dirty="0" smtClean="0"/>
              <a:t> was carrying ammunition, powder, shrapnel, rifles, etc. </a:t>
            </a:r>
            <a:endParaRPr lang="en-US" dirty="0"/>
          </a:p>
        </p:txBody>
      </p:sp>
      <p:pic>
        <p:nvPicPr>
          <p:cNvPr id="4" name="Picture 3" descr="shellcrate.jpg"/>
          <p:cNvPicPr>
            <a:picLocks noChangeAspect="1"/>
          </p:cNvPicPr>
          <p:nvPr/>
        </p:nvPicPr>
        <p:blipFill>
          <a:blip r:embed="rId2" cstate="print"/>
          <a:stretch>
            <a:fillRect/>
          </a:stretch>
        </p:blipFill>
        <p:spPr>
          <a:xfrm>
            <a:off x="2971800" y="3810000"/>
            <a:ext cx="3333750" cy="2352675"/>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sitania Cargo Manifest.jpg"/>
          <p:cNvPicPr>
            <a:picLocks noGrp="1" noChangeAspect="1"/>
          </p:cNvPicPr>
          <p:nvPr>
            <p:ph idx="1"/>
          </p:nvPr>
        </p:nvPicPr>
        <p:blipFill>
          <a:blip r:embed="rId2" cstate="print"/>
          <a:stretch>
            <a:fillRect/>
          </a:stretch>
        </p:blipFill>
        <p:spPr>
          <a:xfrm>
            <a:off x="609600" y="609600"/>
            <a:ext cx="7649823" cy="5354876"/>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Czar Nicholas of Russia was her grandson-in-law (married to her granddaughter Alexandra)</a:t>
            </a:r>
          </a:p>
          <a:p>
            <a:endParaRPr lang="en-US" dirty="0"/>
          </a:p>
        </p:txBody>
      </p:sp>
      <p:pic>
        <p:nvPicPr>
          <p:cNvPr id="4" name="Picture 3" descr="Czar Nick &amp; George V.jpg"/>
          <p:cNvPicPr>
            <a:picLocks noChangeAspect="1"/>
          </p:cNvPicPr>
          <p:nvPr/>
        </p:nvPicPr>
        <p:blipFill>
          <a:blip r:embed="rId2" cstate="print"/>
          <a:stretch>
            <a:fillRect/>
          </a:stretch>
        </p:blipFill>
        <p:spPr>
          <a:xfrm>
            <a:off x="1981200" y="3581400"/>
            <a:ext cx="1866900" cy="2447925"/>
          </a:xfrm>
          <a:prstGeom prst="rect">
            <a:avLst/>
          </a:prstGeom>
        </p:spPr>
      </p:pic>
      <p:pic>
        <p:nvPicPr>
          <p:cNvPr id="5" name="Picture 4" descr="Czar and Czarina.jpg"/>
          <p:cNvPicPr>
            <a:picLocks noChangeAspect="1"/>
          </p:cNvPicPr>
          <p:nvPr/>
        </p:nvPicPr>
        <p:blipFill>
          <a:blip r:embed="rId3" cstate="print"/>
          <a:stretch>
            <a:fillRect/>
          </a:stretch>
        </p:blipFill>
        <p:spPr>
          <a:xfrm>
            <a:off x="5105400" y="3581400"/>
            <a:ext cx="2087880" cy="260985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 French passenger liner, the </a:t>
            </a:r>
            <a:r>
              <a:rPr lang="en-US" i="1" dirty="0" smtClean="0"/>
              <a:t>Sussex</a:t>
            </a:r>
            <a:r>
              <a:rPr lang="en-US" dirty="0" smtClean="0"/>
              <a:t>, was attacked by a u-boat on March 24, 1916, killing and injuring many including Americans.</a:t>
            </a:r>
          </a:p>
          <a:p>
            <a:r>
              <a:rPr lang="en-US" dirty="0" smtClean="0"/>
              <a:t>After this event, President Wilson warned the Germans that one more attack would provoke a </a:t>
            </a:r>
            <a:r>
              <a:rPr lang="en-US" b="1" dirty="0" smtClean="0"/>
              <a:t>break in diplomatic ties </a:t>
            </a:r>
            <a:r>
              <a:rPr lang="en-US" dirty="0" smtClean="0"/>
              <a:t>between the U.S. and Germany.</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1916</a:t>
            </a:r>
            <a:endParaRPr lang="en-US" dirty="0"/>
          </a:p>
        </p:txBody>
      </p:sp>
      <p:sp>
        <p:nvSpPr>
          <p:cNvPr id="3" name="Content Placeholder 2"/>
          <p:cNvSpPr>
            <a:spLocks noGrp="1"/>
          </p:cNvSpPr>
          <p:nvPr>
            <p:ph idx="1"/>
          </p:nvPr>
        </p:nvSpPr>
        <p:spPr/>
        <p:txBody>
          <a:bodyPr/>
          <a:lstStyle/>
          <a:p>
            <a:r>
              <a:rPr lang="en-US" dirty="0" smtClean="0"/>
              <a:t>Ironically, President Woodrow Wilson was elected for a second term in 1916, using as his slogan, “He kept us out of war.”</a:t>
            </a:r>
          </a:p>
          <a:p>
            <a:endParaRPr lang="en-US" dirty="0" smtClean="0"/>
          </a:p>
          <a:p>
            <a:r>
              <a:rPr lang="en-US" dirty="0" smtClean="0"/>
              <a:t>Notice it was </a:t>
            </a:r>
            <a:r>
              <a:rPr lang="en-US" b="1" dirty="0" smtClean="0"/>
              <a:t>past tense </a:t>
            </a:r>
            <a:r>
              <a:rPr lang="en-US" dirty="0" smtClean="0"/>
              <a:t>and not a promise of what was to come.</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1916</a:t>
            </a:r>
            <a:endParaRPr lang="en-US" dirty="0"/>
          </a:p>
        </p:txBody>
      </p:sp>
      <p:sp>
        <p:nvSpPr>
          <p:cNvPr id="3" name="Content Placeholder 2"/>
          <p:cNvSpPr>
            <a:spLocks noGrp="1"/>
          </p:cNvSpPr>
          <p:nvPr>
            <p:ph idx="1"/>
          </p:nvPr>
        </p:nvSpPr>
        <p:spPr/>
        <p:txBody>
          <a:bodyPr/>
          <a:lstStyle/>
          <a:p>
            <a:r>
              <a:rPr lang="en-US" dirty="0" smtClean="0"/>
              <a:t>Supreme Court justice Charles Evans Hughes was the Republican candidate who almost beat Woodrow Wilson.</a:t>
            </a:r>
            <a:endParaRPr lang="en-US" dirty="0"/>
          </a:p>
        </p:txBody>
      </p:sp>
      <p:pic>
        <p:nvPicPr>
          <p:cNvPr id="4" name="Picture 3" descr="charles evans hughes.jpg"/>
          <p:cNvPicPr>
            <a:picLocks noChangeAspect="1"/>
          </p:cNvPicPr>
          <p:nvPr/>
        </p:nvPicPr>
        <p:blipFill>
          <a:blip r:embed="rId2"/>
          <a:stretch>
            <a:fillRect/>
          </a:stretch>
        </p:blipFill>
        <p:spPr>
          <a:xfrm>
            <a:off x="5105400" y="3200400"/>
            <a:ext cx="3352800" cy="335280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Mass produced weapons led to mass produced death.</a:t>
            </a:r>
          </a:p>
          <a:p>
            <a:r>
              <a:rPr lang="en-US" dirty="0" smtClean="0"/>
              <a:t>Battle of the Somme – July 1, 1916 – bloodiest day in modern history.</a:t>
            </a:r>
          </a:p>
          <a:p>
            <a:r>
              <a:rPr lang="en-US" dirty="0" smtClean="0"/>
              <a:t>Estimated 80,000 British casualties, which was 20% of its fighting force.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President Wilson warned all involved that only “</a:t>
            </a:r>
            <a:r>
              <a:rPr lang="en-US" b="1" dirty="0" smtClean="0"/>
              <a:t>peace without victory</a:t>
            </a:r>
            <a:r>
              <a:rPr lang="en-US" dirty="0" smtClean="0"/>
              <a:t>” could provide a lasting solution.</a:t>
            </a:r>
          </a:p>
          <a:p>
            <a:r>
              <a:rPr lang="en-US" dirty="0" smtClean="0"/>
              <a:t>With so many dead already on both sides, “peace without victory” did not seem an option.</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Under pressure of the British blockade, Germany declared </a:t>
            </a:r>
            <a:r>
              <a:rPr lang="en-US" b="1" dirty="0" smtClean="0"/>
              <a:t>unrestricted submarine warfare</a:t>
            </a:r>
            <a:r>
              <a:rPr lang="en-US" dirty="0" smtClean="0"/>
              <a:t>: they would attack ANY vessel in the war zone without warning.</a:t>
            </a:r>
          </a:p>
          <a:p>
            <a:endParaRPr lang="en-US" dirty="0" smtClean="0"/>
          </a:p>
          <a:p>
            <a:r>
              <a:rPr lang="en-US" dirty="0" smtClean="0"/>
              <a:t>Wilson broke off diplomatic relations with Germany on Feb. 3, 1917.</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Zimmerman Telegram</a:t>
            </a:r>
            <a:endParaRPr lang="en-US" dirty="0"/>
          </a:p>
        </p:txBody>
      </p:sp>
      <p:sp>
        <p:nvSpPr>
          <p:cNvPr id="3" name="Content Placeholder 2"/>
          <p:cNvSpPr>
            <a:spLocks noGrp="1"/>
          </p:cNvSpPr>
          <p:nvPr>
            <p:ph idx="1"/>
          </p:nvPr>
        </p:nvSpPr>
        <p:spPr/>
        <p:txBody>
          <a:bodyPr/>
          <a:lstStyle/>
          <a:p>
            <a:pPr>
              <a:buNone/>
            </a:pPr>
            <a:r>
              <a:rPr lang="en-US" dirty="0" smtClean="0"/>
              <a:t>British intelligence agents intercepted a telegram from German Foreign Minister Arthur Zimmerman to the </a:t>
            </a:r>
            <a:r>
              <a:rPr lang="en-US" b="1" dirty="0" smtClean="0"/>
              <a:t>Mexican</a:t>
            </a:r>
            <a:r>
              <a:rPr lang="en-US" dirty="0" smtClean="0"/>
              <a:t> government to enlist  their aid in Germany’s war effort.</a:t>
            </a:r>
          </a:p>
          <a:p>
            <a:pPr>
              <a:buNone/>
            </a:pPr>
            <a:r>
              <a:rPr lang="en-US" dirty="0" smtClean="0"/>
              <a:t>Zimmerman promised Texas, New Mexico, and Arizona to Mexico if it agreed to join the Central Powers.</a:t>
            </a:r>
          </a:p>
          <a:p>
            <a:pPr>
              <a:buNone/>
            </a:pPr>
            <a:r>
              <a:rPr lang="en-US" dirty="0" smtClean="0"/>
              <a:t>The U.S. was outraged. (March 1, 1917)</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at War</a:t>
            </a:r>
            <a:endParaRPr lang="en-US" dirty="0"/>
          </a:p>
        </p:txBody>
      </p:sp>
      <p:sp>
        <p:nvSpPr>
          <p:cNvPr id="3" name="Content Placeholder 2"/>
          <p:cNvSpPr>
            <a:spLocks noGrp="1"/>
          </p:cNvSpPr>
          <p:nvPr>
            <p:ph idx="1"/>
          </p:nvPr>
        </p:nvSpPr>
        <p:spPr/>
        <p:txBody>
          <a:bodyPr/>
          <a:lstStyle/>
          <a:p>
            <a:r>
              <a:rPr lang="en-US" dirty="0" smtClean="0"/>
              <a:t>Remember Wilson’s </a:t>
            </a:r>
            <a:r>
              <a:rPr lang="en-US" i="1" dirty="0" smtClean="0"/>
              <a:t>Sussex</a:t>
            </a:r>
            <a:r>
              <a:rPr lang="en-US" dirty="0" smtClean="0"/>
              <a:t> pledge?</a:t>
            </a:r>
          </a:p>
          <a:p>
            <a:r>
              <a:rPr lang="en-US" dirty="0" smtClean="0"/>
              <a:t>The Germans sink 4 unarmed American merchant vessels. (mid-March)</a:t>
            </a:r>
          </a:p>
          <a:p>
            <a:r>
              <a:rPr lang="en-US" dirty="0" smtClean="0"/>
              <a:t>Wilson asked Congress to declare war on Germany.  Congress did so, and Wilson signed it on </a:t>
            </a:r>
            <a:r>
              <a:rPr lang="en-US" b="1" dirty="0" smtClean="0"/>
              <a:t>April 6, 1917</a:t>
            </a:r>
            <a:r>
              <a:rPr lang="en-US" dirty="0" smtClean="0"/>
              <a:t>.</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at War</a:t>
            </a:r>
            <a:endParaRPr lang="en-US" dirty="0"/>
          </a:p>
        </p:txBody>
      </p:sp>
      <p:sp>
        <p:nvSpPr>
          <p:cNvPr id="3" name="Content Placeholder 2"/>
          <p:cNvSpPr>
            <a:spLocks noGrp="1"/>
          </p:cNvSpPr>
          <p:nvPr>
            <p:ph idx="1"/>
          </p:nvPr>
        </p:nvSpPr>
        <p:spPr/>
        <p:txBody>
          <a:bodyPr/>
          <a:lstStyle/>
          <a:p>
            <a:r>
              <a:rPr lang="en-US" b="1" dirty="0" smtClean="0"/>
              <a:t>“The world must be made safe for 	democracy.”</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Preparedness!</a:t>
            </a:r>
            <a:endParaRPr lang="en-US" dirty="0"/>
          </a:p>
        </p:txBody>
      </p:sp>
      <p:sp>
        <p:nvSpPr>
          <p:cNvPr id="3" name="Content Placeholder 2"/>
          <p:cNvSpPr>
            <a:spLocks noGrp="1"/>
          </p:cNvSpPr>
          <p:nvPr>
            <p:ph idx="1"/>
          </p:nvPr>
        </p:nvSpPr>
        <p:spPr/>
        <p:txBody>
          <a:bodyPr/>
          <a:lstStyle/>
          <a:p>
            <a:r>
              <a:rPr lang="en-US" dirty="0" smtClean="0"/>
              <a:t>U.S. was not prepared for war.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Catalyst: Assassination</a:t>
            </a:r>
            <a:endParaRPr lang="en-US" dirty="0"/>
          </a:p>
        </p:txBody>
      </p:sp>
      <p:sp>
        <p:nvSpPr>
          <p:cNvPr id="3" name="Content Placeholder 2"/>
          <p:cNvSpPr>
            <a:spLocks noGrp="1"/>
          </p:cNvSpPr>
          <p:nvPr>
            <p:ph idx="1"/>
          </p:nvPr>
        </p:nvSpPr>
        <p:spPr/>
        <p:txBody>
          <a:bodyPr/>
          <a:lstStyle/>
          <a:p>
            <a:r>
              <a:rPr lang="en-US" dirty="0" smtClean="0"/>
              <a:t>The Assassination of Archduke Franz Ferdinand and Duchess Sophie of </a:t>
            </a:r>
            <a:r>
              <a:rPr lang="en-US" dirty="0" smtClean="0"/>
              <a:t>Austria</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expands</a:t>
            </a:r>
            <a:endParaRPr lang="en-US" dirty="0"/>
          </a:p>
        </p:txBody>
      </p:sp>
      <p:sp>
        <p:nvSpPr>
          <p:cNvPr id="3" name="Content Placeholder 2"/>
          <p:cNvSpPr>
            <a:spLocks noGrp="1"/>
          </p:cNvSpPr>
          <p:nvPr>
            <p:ph idx="1"/>
          </p:nvPr>
        </p:nvSpPr>
        <p:spPr/>
        <p:txBody>
          <a:bodyPr/>
          <a:lstStyle/>
          <a:p>
            <a:r>
              <a:rPr lang="en-US" b="1" dirty="0" smtClean="0"/>
              <a:t>Selective Service Act 1917 </a:t>
            </a:r>
            <a:r>
              <a:rPr lang="en-US" dirty="0" smtClean="0"/>
              <a:t>– required 	all men between ages 21-30 to 	register for a draft, expanded to ages 	18-45 in 1918.  </a:t>
            </a:r>
          </a:p>
          <a:p>
            <a:r>
              <a:rPr lang="en-US" dirty="0" smtClean="0"/>
              <a:t>2.8 million men were drafted.  About half 	saw action.</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at War</a:t>
            </a:r>
            <a:endParaRPr lang="en-US" dirty="0"/>
          </a:p>
        </p:txBody>
      </p:sp>
      <p:sp>
        <p:nvSpPr>
          <p:cNvPr id="3" name="Content Placeholder 2"/>
          <p:cNvSpPr>
            <a:spLocks noGrp="1"/>
          </p:cNvSpPr>
          <p:nvPr>
            <p:ph idx="1"/>
          </p:nvPr>
        </p:nvSpPr>
        <p:spPr/>
        <p:txBody>
          <a:bodyPr/>
          <a:lstStyle/>
          <a:p>
            <a:r>
              <a:rPr lang="en-US" dirty="0" smtClean="0"/>
              <a:t>It took a year for the U.S. to re-tool its industry and economy for war.</a:t>
            </a:r>
          </a:p>
          <a:p>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expands</a:t>
            </a:r>
            <a:endParaRPr lang="en-US" dirty="0"/>
          </a:p>
        </p:txBody>
      </p:sp>
      <p:sp>
        <p:nvSpPr>
          <p:cNvPr id="3" name="Content Placeholder 2"/>
          <p:cNvSpPr>
            <a:spLocks noGrp="1"/>
          </p:cNvSpPr>
          <p:nvPr>
            <p:ph idx="1"/>
          </p:nvPr>
        </p:nvSpPr>
        <p:spPr/>
        <p:txBody>
          <a:bodyPr>
            <a:normAutofit/>
          </a:bodyPr>
          <a:lstStyle/>
          <a:p>
            <a:pPr lvl="0"/>
            <a:r>
              <a:rPr lang="en-US" b="1" dirty="0" smtClean="0"/>
              <a:t>War Industries Board </a:t>
            </a:r>
            <a:r>
              <a:rPr lang="en-US" dirty="0" smtClean="0"/>
              <a:t>– Bernard Baruch – central control over raw materials and prices</a:t>
            </a:r>
          </a:p>
          <a:p>
            <a:pPr lvl="0"/>
            <a:r>
              <a:rPr lang="en-US" b="1" dirty="0" smtClean="0"/>
              <a:t>Food Administration </a:t>
            </a:r>
            <a:r>
              <a:rPr lang="en-US" dirty="0" smtClean="0"/>
              <a:t>– Herbert Hoover – consume less meat and bread</a:t>
            </a:r>
          </a:p>
          <a:p>
            <a:pPr lvl="0"/>
            <a:r>
              <a:rPr lang="en-US" b="1" dirty="0" smtClean="0"/>
              <a:t>Fuel Administration </a:t>
            </a:r>
            <a:r>
              <a:rPr lang="en-US" dirty="0" smtClean="0"/>
              <a:t>– Harry Garfield – save coal</a:t>
            </a:r>
          </a:p>
          <a:p>
            <a:pPr lvl="0"/>
            <a:r>
              <a:rPr lang="en-US" b="1" dirty="0" smtClean="0"/>
              <a:t>National War Labor Board </a:t>
            </a:r>
            <a:r>
              <a:rPr lang="en-US" dirty="0" smtClean="0"/>
              <a:t>– William Howard Taft – wages rose, 8 hr day more common, increase in union membership</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r>
              <a:rPr lang="en-US" dirty="0" smtClean="0"/>
              <a:t>Financing the War – </a:t>
            </a:r>
            <a:r>
              <a:rPr lang="en-US" b="1" dirty="0" smtClean="0"/>
              <a:t>taxes and loans </a:t>
            </a:r>
            <a:r>
              <a:rPr lang="en-US" dirty="0" smtClean="0"/>
              <a:t>33 billion in 2 years. Liberty Bonds, increase corporate and personal income taxes.</a:t>
            </a:r>
          </a:p>
          <a:p>
            <a:pPr lvl="0"/>
            <a:r>
              <a:rPr lang="en-US" dirty="0" smtClean="0"/>
              <a:t>Committee on Public Information – </a:t>
            </a:r>
            <a:r>
              <a:rPr lang="en-US" b="1" dirty="0" smtClean="0"/>
              <a:t>propaganda</a:t>
            </a:r>
            <a:r>
              <a:rPr lang="en-US" dirty="0" smtClean="0"/>
              <a:t> agency – hero of U.S. soldiers and villainy of the Kaiser</a:t>
            </a:r>
          </a:p>
          <a:p>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b="1" dirty="0" smtClean="0"/>
              <a:t>Espionage and Sedition Acts </a:t>
            </a:r>
            <a:r>
              <a:rPr lang="en-US" dirty="0" smtClean="0"/>
              <a:t>– can’t encourage rebellion in the armed forces or obstruct the draft; can’t make “disloyal” or “abusive” remarks about the government</a:t>
            </a:r>
            <a:r>
              <a:rPr lang="en-US" dirty="0" smtClean="0"/>
              <a:t>.</a:t>
            </a:r>
          </a:p>
          <a:p>
            <a:pPr lvl="0"/>
            <a:r>
              <a:rPr lang="en-US" dirty="0" smtClean="0"/>
              <a:t> Hey! What </a:t>
            </a:r>
            <a:r>
              <a:rPr lang="en-US" dirty="0" smtClean="0"/>
              <a:t>happened to the First Amendment</a:t>
            </a:r>
            <a:r>
              <a:rPr lang="en-US"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Schenck</a:t>
            </a:r>
            <a:r>
              <a:rPr lang="en-US" dirty="0" smtClean="0"/>
              <a:t> v. U.S. (1919 Supreme Court Case. Right to free speech can be limited when it represents a “clear and present danger” to public safety.</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“Patriotic Posters”</a:t>
            </a:r>
            <a:endParaRPr lang="en-US" dirty="0"/>
          </a:p>
        </p:txBody>
      </p:sp>
      <p:sp>
        <p:nvSpPr>
          <p:cNvPr id="3" name="Content Placeholder 2"/>
          <p:cNvSpPr>
            <a:spLocks noGrp="1"/>
          </p:cNvSpPr>
          <p:nvPr>
            <p:ph idx="1"/>
          </p:nvPr>
        </p:nvSpPr>
        <p:spPr/>
        <p:txBody>
          <a:bodyPr/>
          <a:lstStyle/>
          <a:p>
            <a:r>
              <a:rPr lang="en-US" dirty="0" smtClean="0"/>
              <a:t>“Food Will Win the War.”</a:t>
            </a:r>
          </a:p>
          <a:p>
            <a:r>
              <a:rPr lang="en-US" dirty="0" smtClean="0"/>
              <a:t>“Lick a Stamp and Lick the Kaiser.”</a:t>
            </a:r>
          </a:p>
          <a:p>
            <a:endParaRPr lang="en-US" dirty="0" smtClean="0"/>
          </a:p>
          <a:p>
            <a:r>
              <a:rPr lang="en-US" dirty="0" smtClean="0"/>
              <a:t>Recruitment posters</a:t>
            </a:r>
          </a:p>
          <a:p>
            <a:r>
              <a:rPr lang="en-US" dirty="0" smtClean="0"/>
              <a:t>Bond drive posters</a:t>
            </a:r>
          </a:p>
          <a:p>
            <a:r>
              <a:rPr lang="en-US" dirty="0" smtClean="0"/>
              <a:t>Food conservation posters</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U.S. soldiers in WWI were nicknamed “Doughboys.” </a:t>
            </a:r>
          </a:p>
          <a:p>
            <a:r>
              <a:rPr lang="en-US" dirty="0" smtClean="0"/>
              <a:t>Patriotic Songs such as “Over There”</a:t>
            </a:r>
          </a:p>
          <a:p>
            <a:r>
              <a:rPr lang="en-US" dirty="0" smtClean="0">
                <a:hlinkClick r:id="rId2"/>
              </a:rPr>
              <a:t>http://www.youtube.com/watch?v=wbggEGUaE28</a:t>
            </a:r>
            <a:endParaRPr lang="en-US" dirty="0" smtClean="0"/>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war propaganda and the fervor for the war effort led to anti-German sentiment.</a:t>
            </a:r>
          </a:p>
          <a:p>
            <a:r>
              <a:rPr lang="en-US" dirty="0" smtClean="0"/>
              <a:t>Espionage &amp; Sedition Acts made it a criminal offense to criticize the war effort.</a:t>
            </a:r>
          </a:p>
          <a:p>
            <a:r>
              <a:rPr lang="en-US" dirty="0" smtClean="0"/>
              <a:t>Fear &amp; Hysteria</a:t>
            </a:r>
          </a:p>
          <a:p>
            <a:r>
              <a:rPr lang="en-US" dirty="0" smtClean="0"/>
              <a:t>Wilson continued his theme of moral leadership.</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Wilson’s Fourteen Points</a:t>
            </a:r>
            <a:endParaRPr lang="en-US" dirty="0"/>
          </a:p>
        </p:txBody>
      </p:sp>
      <p:sp>
        <p:nvSpPr>
          <p:cNvPr id="3" name="Content Placeholder 2"/>
          <p:cNvSpPr>
            <a:spLocks noGrp="1"/>
          </p:cNvSpPr>
          <p:nvPr>
            <p:ph idx="1"/>
          </p:nvPr>
        </p:nvSpPr>
        <p:spPr/>
        <p:txBody>
          <a:bodyPr/>
          <a:lstStyle/>
          <a:p>
            <a:r>
              <a:rPr lang="en-US" dirty="0" smtClean="0"/>
              <a:t>Wilson’s goal was for a lasting peace, a “war to end all wars.”</a:t>
            </a:r>
          </a:p>
          <a:p>
            <a:r>
              <a:rPr lang="en-US" dirty="0" smtClean="0"/>
              <a:t>He proposed his Fourteen Points to bring about this peace.</a:t>
            </a:r>
          </a:p>
          <a:p>
            <a:r>
              <a:rPr lang="en-US" dirty="0" smtClean="0"/>
              <a:t>They included freedom of the seas, open diplomacy (no secrets), self-government for the people of Central Europe, and a League of Nations.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a:t>
            </a:r>
            <a:endParaRPr lang="en-US" dirty="0"/>
          </a:p>
        </p:txBody>
      </p:sp>
      <p:sp>
        <p:nvSpPr>
          <p:cNvPr id="3" name="Content Placeholder 2"/>
          <p:cNvSpPr>
            <a:spLocks noGrp="1"/>
          </p:cNvSpPr>
          <p:nvPr>
            <p:ph idx="1"/>
          </p:nvPr>
        </p:nvSpPr>
        <p:spPr/>
        <p:txBody>
          <a:bodyPr/>
          <a:lstStyle/>
          <a:p>
            <a:r>
              <a:rPr lang="en-US" dirty="0" smtClean="0"/>
              <a:t>10,000,000 killed.</a:t>
            </a:r>
          </a:p>
          <a:p>
            <a:r>
              <a:rPr lang="en-US" dirty="0" smtClean="0"/>
              <a:t>6,000,000 crippled for life.</a:t>
            </a:r>
          </a:p>
          <a:p>
            <a:endParaRPr lang="en-US" dirty="0" smtClean="0"/>
          </a:p>
          <a:p>
            <a:endParaRPr lang="en-US" dirty="0" smtClean="0"/>
          </a:p>
          <a:p>
            <a:endParaRPr lang="en-US" dirty="0" smtClean="0"/>
          </a:p>
          <a:p>
            <a:endParaRPr lang="en-US" dirty="0" smtClean="0"/>
          </a:p>
          <a:p>
            <a:r>
              <a:rPr lang="en-US" dirty="0" smtClean="0"/>
              <a:t>…and the bitterness that led to yet another conflict.</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American Expeditionary Force marched through Paris on July 4, 1917.</a:t>
            </a:r>
          </a:p>
          <a:p>
            <a:r>
              <a:rPr lang="en-US" dirty="0" smtClean="0"/>
              <a:t>It was not too soon for the Europeans.</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Bolshevik’s had overthrown the Czar in Russia and established a communist government there.</a:t>
            </a:r>
          </a:p>
          <a:p>
            <a:r>
              <a:rPr lang="en-US" dirty="0" smtClean="0"/>
              <a:t>Their leader, Vladimir </a:t>
            </a:r>
            <a:r>
              <a:rPr lang="en-US" dirty="0" err="1" smtClean="0"/>
              <a:t>Iliych</a:t>
            </a:r>
            <a:r>
              <a:rPr lang="en-US" dirty="0" smtClean="0"/>
              <a:t> Lenin negotiated a peace deal with Germany in early 1918.</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With the Russians out of the war, the Germans were able to move all their men and war machines to the Western Front to fight the remaining Allies.</a:t>
            </a:r>
          </a:p>
          <a:p>
            <a:endParaRPr lang="en-US" dirty="0" smtClean="0"/>
          </a:p>
          <a:p>
            <a:r>
              <a:rPr lang="en-US" dirty="0" smtClean="0"/>
              <a:t>Also, French troops, sick of the war, had mutinied in the spring of 1917.</a:t>
            </a:r>
          </a:p>
          <a:p>
            <a:endParaRPr lang="en-US" dirty="0" smtClean="0"/>
          </a:p>
          <a:p>
            <a:r>
              <a:rPr lang="en-US" dirty="0" smtClean="0"/>
              <a:t>The British and French were on the verge of collapse.</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million-man U.S. force arrived under General John J. “Black Jack” Pershing and became the critical factor in the Allied Victory.</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German commander Erich von Ludendorff launched a full offensive against the British and French, knowing the Americans were coming.</a:t>
            </a:r>
          </a:p>
          <a:p>
            <a:r>
              <a:rPr lang="en-US" dirty="0" smtClean="0"/>
              <a:t>The Germans made a great advance but were unable to break the British who were reinforced by recent American arrivals.</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Brits and Americans stopped the Germans at Chateau-Thierry and Belleau Wood.</a:t>
            </a:r>
          </a:p>
          <a:p>
            <a:r>
              <a:rPr lang="en-US" dirty="0" smtClean="0"/>
              <a:t>Then they began to push the Germans back.</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Allies launched a massive offensive in the Argonne Forest on Sept 26, 1918.  In less than 6 weeks, the Kaiser raced into exile and the Germans asked for peace.</a:t>
            </a:r>
          </a:p>
          <a:p>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Armistice was signed on 11-11-1918, ending the war.</a:t>
            </a:r>
          </a:p>
          <a:p>
            <a:r>
              <a:rPr lang="en-US" dirty="0" smtClean="0"/>
              <a:t>We used to celebrate that day as </a:t>
            </a:r>
            <a:r>
              <a:rPr lang="en-US" b="1" dirty="0" smtClean="0"/>
              <a:t>Armistice Day</a:t>
            </a:r>
            <a:r>
              <a:rPr lang="en-US" dirty="0" smtClean="0"/>
              <a:t>; now it is </a:t>
            </a:r>
            <a:r>
              <a:rPr lang="en-US" b="1" dirty="0" smtClean="0"/>
              <a:t>Veteran’s Day</a:t>
            </a:r>
            <a:r>
              <a:rPr lang="en-US" dirty="0" smtClean="0"/>
              <a:t>.</a:t>
            </a:r>
          </a:p>
          <a:p>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Heroes: Sergeant Alvin York</a:t>
            </a:r>
            <a:br>
              <a:rPr lang="en-US" dirty="0" smtClean="0"/>
            </a:br>
            <a:endParaRPr lang="en-US" dirty="0"/>
          </a:p>
        </p:txBody>
      </p:sp>
      <p:sp>
        <p:nvSpPr>
          <p:cNvPr id="3" name="Content Placeholder 2"/>
          <p:cNvSpPr>
            <a:spLocks noGrp="1"/>
          </p:cNvSpPr>
          <p:nvPr>
            <p:ph idx="1"/>
          </p:nvPr>
        </p:nvSpPr>
        <p:spPr/>
        <p:txBody>
          <a:bodyPr/>
          <a:lstStyle/>
          <a:p>
            <a:r>
              <a:rPr lang="en-US" dirty="0" smtClean="0"/>
              <a:t>York was a country boy, a Christian from Tennessee.</a:t>
            </a:r>
          </a:p>
          <a:p>
            <a:r>
              <a:rPr lang="en-US" dirty="0" smtClean="0"/>
              <a:t>His church didn’t believe in fighting, but the government wouldn’t let him register as a </a:t>
            </a:r>
            <a:r>
              <a:rPr lang="en-US" b="1" dirty="0" smtClean="0"/>
              <a:t>conscientious objector</a:t>
            </a:r>
            <a:r>
              <a:rPr lang="en-US" dirty="0" smtClean="0"/>
              <a:t>.</a:t>
            </a:r>
          </a:p>
          <a:p>
            <a:r>
              <a:rPr lang="en-US" dirty="0" smtClean="0"/>
              <a:t>He submitted to the army and was sent to Europe in the 82</a:t>
            </a:r>
            <a:r>
              <a:rPr lang="en-US" baseline="30000" dirty="0" smtClean="0"/>
              <a:t>nd</a:t>
            </a:r>
            <a:r>
              <a:rPr lang="en-US" dirty="0" smtClean="0"/>
              <a:t> Division.</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Heroes: Sergeant Alvin York</a:t>
            </a:r>
            <a:endParaRPr lang="en-US" dirty="0"/>
          </a:p>
        </p:txBody>
      </p:sp>
      <p:sp>
        <p:nvSpPr>
          <p:cNvPr id="3" name="Content Placeholder 2"/>
          <p:cNvSpPr>
            <a:spLocks noGrp="1"/>
          </p:cNvSpPr>
          <p:nvPr>
            <p:ph idx="1"/>
          </p:nvPr>
        </p:nvSpPr>
        <p:spPr/>
        <p:txBody>
          <a:bodyPr/>
          <a:lstStyle/>
          <a:p>
            <a:r>
              <a:rPr lang="en-US" dirty="0" smtClean="0"/>
              <a:t>He was a “crack shot” and could “turkey shoot” the Germans.</a:t>
            </a:r>
          </a:p>
          <a:p>
            <a:r>
              <a:rPr lang="en-US" dirty="0" smtClean="0"/>
              <a:t>In the battle of the Argonne Forest, he found a German encampment.  They surrendered, but a machine gun nest opened fire on York and his buddies.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5400" dirty="0" smtClean="0"/>
              <a:t>Central Powers</a:t>
            </a:r>
          </a:p>
          <a:p>
            <a:pPr lvl="1"/>
            <a:r>
              <a:rPr lang="en-US" sz="5400" dirty="0" smtClean="0"/>
              <a:t>Germany</a:t>
            </a:r>
          </a:p>
          <a:p>
            <a:pPr lvl="1"/>
            <a:r>
              <a:rPr lang="en-US" sz="5400" dirty="0" smtClean="0"/>
              <a:t>Austria</a:t>
            </a:r>
            <a:endParaRPr lang="en-US" sz="5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Heroes: Sergeant Alvin York</a:t>
            </a:r>
            <a:endParaRPr lang="en-US" dirty="0"/>
          </a:p>
        </p:txBody>
      </p:sp>
      <p:sp>
        <p:nvSpPr>
          <p:cNvPr id="3" name="Content Placeholder 2"/>
          <p:cNvSpPr>
            <a:spLocks noGrp="1"/>
          </p:cNvSpPr>
          <p:nvPr>
            <p:ph idx="1"/>
          </p:nvPr>
        </p:nvSpPr>
        <p:spPr/>
        <p:txBody>
          <a:bodyPr/>
          <a:lstStyle/>
          <a:p>
            <a:r>
              <a:rPr lang="en-US" dirty="0" smtClean="0"/>
              <a:t>York patiently waited and picked off each German as he popped his head up to check out what was going on, killing 25 of them and causing the others to surrender.  </a:t>
            </a:r>
          </a:p>
          <a:p>
            <a:r>
              <a:rPr lang="en-US" dirty="0" smtClean="0"/>
              <a:t>He received the Congressional Medal of Honor and went back to Tennessee after the war and built a Bible school.</a:t>
            </a:r>
          </a:p>
          <a:p>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Aces</a:t>
            </a:r>
            <a:endParaRPr lang="en-US" dirty="0"/>
          </a:p>
        </p:txBody>
      </p:sp>
      <p:sp>
        <p:nvSpPr>
          <p:cNvPr id="3" name="Content Placeholder 2"/>
          <p:cNvSpPr>
            <a:spLocks noGrp="1"/>
          </p:cNvSpPr>
          <p:nvPr>
            <p:ph idx="1"/>
          </p:nvPr>
        </p:nvSpPr>
        <p:spPr/>
        <p:txBody>
          <a:bodyPr/>
          <a:lstStyle/>
          <a:p>
            <a:r>
              <a:rPr lang="en-US" dirty="0" smtClean="0"/>
              <a:t>Aces were pilots who had shot down at least 5 enemy planes. (Germans required 10 “kills” to be labeled an ace.)</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Aces</a:t>
            </a:r>
            <a:endParaRPr lang="en-US" dirty="0"/>
          </a:p>
        </p:txBody>
      </p:sp>
      <p:sp>
        <p:nvSpPr>
          <p:cNvPr id="3" name="Content Placeholder 2"/>
          <p:cNvSpPr>
            <a:spLocks noGrp="1"/>
          </p:cNvSpPr>
          <p:nvPr>
            <p:ph idx="1"/>
          </p:nvPr>
        </p:nvSpPr>
        <p:spPr/>
        <p:txBody>
          <a:bodyPr/>
          <a:lstStyle/>
          <a:p>
            <a:r>
              <a:rPr lang="en-US" dirty="0" smtClean="0"/>
              <a:t>Manfred von </a:t>
            </a:r>
            <a:r>
              <a:rPr lang="en-US" dirty="0" err="1" smtClean="0"/>
              <a:t>Richthofen</a:t>
            </a:r>
            <a:r>
              <a:rPr lang="en-US" dirty="0" smtClean="0"/>
              <a:t> – the “Red Baron,” a German, was the most successful ace in the war, having scored 80 kills.</a:t>
            </a:r>
          </a:p>
          <a:p>
            <a:r>
              <a:rPr lang="en-US" dirty="0" smtClean="0">
                <a:hlinkClick r:id="rId2"/>
              </a:rPr>
              <a:t>http://www.youtube.com/watch?v=sh-J4GSPgAM</a:t>
            </a:r>
            <a:r>
              <a:rPr lang="en-US" dirty="0" smtClean="0"/>
              <a:t> Snoopy</a:t>
            </a:r>
          </a:p>
          <a:p>
            <a:r>
              <a:rPr lang="en-US" dirty="0" smtClean="0">
                <a:hlinkClick r:id="rId3"/>
              </a:rPr>
              <a:t>http</a:t>
            </a:r>
            <a:r>
              <a:rPr lang="en-US" smtClean="0">
                <a:hlinkClick r:id="rId3"/>
              </a:rPr>
              <a:t>://www.youtube.com/watch?v=1u86DUUGWRY&amp;feature=related</a:t>
            </a:r>
            <a:endParaRPr lang="en-US" smtClean="0"/>
          </a:p>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Aces</a:t>
            </a:r>
            <a:endParaRPr lang="en-US" dirty="0"/>
          </a:p>
        </p:txBody>
      </p:sp>
      <p:sp>
        <p:nvSpPr>
          <p:cNvPr id="3" name="Content Placeholder 2"/>
          <p:cNvSpPr>
            <a:spLocks noGrp="1"/>
          </p:cNvSpPr>
          <p:nvPr>
            <p:ph idx="1"/>
          </p:nvPr>
        </p:nvSpPr>
        <p:spPr/>
        <p:txBody>
          <a:bodyPr/>
          <a:lstStyle/>
          <a:p>
            <a:r>
              <a:rPr lang="en-US" dirty="0" smtClean="0"/>
              <a:t>Rene </a:t>
            </a:r>
            <a:r>
              <a:rPr lang="en-US" dirty="0" err="1" smtClean="0"/>
              <a:t>Fonck</a:t>
            </a:r>
            <a:r>
              <a:rPr lang="en-US" dirty="0" smtClean="0"/>
              <a:t> – a French ace with 75 “kills.”</a:t>
            </a:r>
          </a:p>
          <a:p>
            <a:r>
              <a:rPr lang="en-US" dirty="0" smtClean="0"/>
              <a:t>Edward “Mick” </a:t>
            </a:r>
            <a:r>
              <a:rPr lang="en-US" dirty="0" err="1" smtClean="0"/>
              <a:t>Mannock</a:t>
            </a:r>
            <a:r>
              <a:rPr lang="en-US" dirty="0" smtClean="0"/>
              <a:t>” – a </a:t>
            </a:r>
            <a:r>
              <a:rPr lang="en-US" dirty="0" err="1" smtClean="0"/>
              <a:t>Britich</a:t>
            </a:r>
            <a:r>
              <a:rPr lang="en-US" dirty="0" smtClean="0"/>
              <a:t> ace with 73 kills.</a:t>
            </a:r>
          </a:p>
          <a:p>
            <a:r>
              <a:rPr lang="en-US" dirty="0" smtClean="0"/>
              <a:t>Eddie Rickenbacker – an American ace with 26 “kills.”</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The Germans, at this point, found Wilson’s Fourteen Points to be fairly attractive, but the other European leaders were having none of it.</a:t>
            </a:r>
          </a:p>
          <a:p>
            <a:r>
              <a:rPr lang="en-US" dirty="0" smtClean="0"/>
              <a:t>Wilson went to Europe himself to help negotiate the peace because he wanted to implement his Fourteen Points.</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Wilson made a crucial mistake: he failed to take any Republican senators with him to Europe.  They were in control of the Senate and he would need their help to get the Treaty ratified by the U.S. Senate as the Constitution requires.</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The Big Four:</a:t>
            </a:r>
          </a:p>
          <a:p>
            <a:pPr lvl="1"/>
            <a:r>
              <a:rPr lang="en-US" dirty="0" smtClean="0"/>
              <a:t>President Woodrow Wilson – U.S.</a:t>
            </a:r>
          </a:p>
          <a:p>
            <a:pPr lvl="1"/>
            <a:r>
              <a:rPr lang="en-US" dirty="0" smtClean="0"/>
              <a:t>Premier Georges Clemenceau – France</a:t>
            </a:r>
          </a:p>
          <a:p>
            <a:pPr lvl="1"/>
            <a:r>
              <a:rPr lang="en-US" dirty="0" smtClean="0"/>
              <a:t>Premier </a:t>
            </a:r>
            <a:r>
              <a:rPr lang="en-US" dirty="0" err="1" smtClean="0"/>
              <a:t>Vittorio</a:t>
            </a:r>
            <a:r>
              <a:rPr lang="en-US" dirty="0" smtClean="0"/>
              <a:t> Orlando – Italy</a:t>
            </a:r>
          </a:p>
          <a:p>
            <a:pPr lvl="1"/>
            <a:r>
              <a:rPr lang="en-US" dirty="0" smtClean="0"/>
              <a:t>Prime Minister David Lloyd George – G.B.</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France wanted revenge on Germany and the territory of Alsace-Lorraine which she and Germany had fought over for decades.</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Italy, having first been among the Central Powers, later changed sides and wanted some of the “spoils of war.”</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Britain wanted to make Germany pay its </a:t>
            </a:r>
            <a:r>
              <a:rPr lang="en-US" b="1" dirty="0" smtClean="0"/>
              <a:t>war debt </a:t>
            </a:r>
            <a:r>
              <a:rPr lang="en-US" dirty="0" smtClean="0"/>
              <a:t>to the United States, which was very large at this point.  </a:t>
            </a:r>
          </a:p>
          <a:p>
            <a:r>
              <a:rPr lang="en-US" dirty="0" smtClean="0"/>
              <a:t>The British were out for </a:t>
            </a:r>
            <a:r>
              <a:rPr lang="en-US" b="1" dirty="0" smtClean="0"/>
              <a:t>revenge</a:t>
            </a:r>
            <a:r>
              <a:rPr lang="en-US" dirty="0" smtClean="0"/>
              <a:t> as well.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5400" dirty="0" smtClean="0"/>
              <a:t>Allies</a:t>
            </a:r>
          </a:p>
          <a:p>
            <a:pPr lvl="1"/>
            <a:r>
              <a:rPr lang="en-US" sz="5400" dirty="0" smtClean="0"/>
              <a:t>France</a:t>
            </a:r>
          </a:p>
          <a:p>
            <a:pPr lvl="1"/>
            <a:r>
              <a:rPr lang="en-US" sz="5400" dirty="0" smtClean="0"/>
              <a:t>Britain</a:t>
            </a:r>
          </a:p>
          <a:p>
            <a:pPr lvl="1"/>
            <a:r>
              <a:rPr lang="en-US" sz="5400" dirty="0" smtClean="0"/>
              <a:t>Russia</a:t>
            </a:r>
            <a:endParaRPr lang="en-US" sz="54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Treaty of Versailles was signed on June 28, 1919.</a:t>
            </a:r>
          </a:p>
          <a:p>
            <a:pPr lvl="1"/>
            <a:r>
              <a:rPr lang="en-US" dirty="0" smtClean="0"/>
              <a:t>Germans had to sign a “war-guilt” clause </a:t>
            </a:r>
            <a:r>
              <a:rPr lang="en-US" b="1" dirty="0" smtClean="0"/>
              <a:t>admitting all fault </a:t>
            </a:r>
            <a:r>
              <a:rPr lang="en-US" dirty="0" smtClean="0"/>
              <a:t>for the war.</a:t>
            </a:r>
          </a:p>
          <a:p>
            <a:pPr lvl="1"/>
            <a:r>
              <a:rPr lang="en-US" dirty="0" smtClean="0"/>
              <a:t>They had to pay whatever the Allies demanded, which were </a:t>
            </a:r>
            <a:r>
              <a:rPr lang="en-US" b="1" dirty="0" smtClean="0"/>
              <a:t>huge reparation payments</a:t>
            </a:r>
            <a:r>
              <a:rPr lang="en-US" dirty="0" smtClean="0"/>
              <a:t>, not just the war damages, but what it cost the British and French to fight the war as well.</a:t>
            </a:r>
            <a:endParaRPr 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Two of Wilson’s Fourteen Points made it into the treaty.</a:t>
            </a:r>
          </a:p>
          <a:p>
            <a:pPr lvl="1"/>
            <a:r>
              <a:rPr lang="en-US" dirty="0" smtClean="0"/>
              <a:t>Self-determination for European peoples</a:t>
            </a:r>
          </a:p>
          <a:p>
            <a:pPr lvl="1"/>
            <a:r>
              <a:rPr lang="en-US" dirty="0" smtClean="0"/>
              <a:t>Formation of the League of Nations</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Quite a few new nations were created: Latvia, Lithuania, Czechoslovakia, etc.</a:t>
            </a:r>
          </a:p>
          <a:p>
            <a:r>
              <a:rPr lang="en-US" dirty="0" smtClean="0"/>
              <a:t>Germany’s boundaries were changed, and some Germans found themselves living under foreign governments.</a:t>
            </a:r>
          </a:p>
          <a:p>
            <a:r>
              <a:rPr lang="en-US" dirty="0" smtClean="0"/>
              <a:t>All of this became fodder for the rise of Hitler and the Nazis a dozen or so years later.</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normAutofit lnSpcReduction="10000"/>
          </a:bodyPr>
          <a:lstStyle/>
          <a:p>
            <a:r>
              <a:rPr lang="en-US" dirty="0" smtClean="0"/>
              <a:t>The U.S. Senate chose not to ratify the Treaty of Versailles.</a:t>
            </a:r>
          </a:p>
          <a:p>
            <a:r>
              <a:rPr lang="en-US" dirty="0" smtClean="0"/>
              <a:t>Wilson refused to compromise on any of the treaty provisions and doomed it to failure.</a:t>
            </a:r>
          </a:p>
          <a:p>
            <a:r>
              <a:rPr lang="en-US" dirty="0" smtClean="0"/>
              <a:t>The U.S. did not join the League of Nations.</a:t>
            </a:r>
          </a:p>
          <a:p>
            <a:r>
              <a:rPr lang="en-US" dirty="0" smtClean="0"/>
              <a:t>The U.S. Congress finally formally ended the official state of war with Germany in 1921, after Wilson left office.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631</TotalTime>
  <Words>2690</Words>
  <Application>Microsoft Office PowerPoint</Application>
  <PresentationFormat>On-screen Show (4:3)</PresentationFormat>
  <Paragraphs>257</Paragraphs>
  <Slides>93</Slides>
  <Notes>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Metro</vt:lpstr>
      <vt:lpstr>The Great War</vt:lpstr>
      <vt:lpstr>Queen Victoria 1837-1901</vt:lpstr>
      <vt:lpstr>Her descendants ruled Europe</vt:lpstr>
      <vt:lpstr>Her descendants ruled Europe</vt:lpstr>
      <vt:lpstr>Her descendants ruled Europe</vt:lpstr>
      <vt:lpstr>The Catalyst: Assassination</vt:lpstr>
      <vt:lpstr>The Result</vt:lpstr>
      <vt:lpstr>Slide 8</vt:lpstr>
      <vt:lpstr>Slide 9</vt:lpstr>
      <vt:lpstr>Idealism</vt:lpstr>
      <vt:lpstr>President Woodrow Wilson</vt:lpstr>
      <vt:lpstr>Slide 12</vt:lpstr>
      <vt:lpstr>The Mexican Muddle</vt:lpstr>
      <vt:lpstr>The Mexican Muddle</vt:lpstr>
      <vt:lpstr>Slide 15</vt:lpstr>
      <vt:lpstr>Caribbean Conflict</vt:lpstr>
      <vt:lpstr>Caribbean Conflict</vt:lpstr>
      <vt:lpstr>Slide 18</vt:lpstr>
      <vt:lpstr>Slide 19</vt:lpstr>
      <vt:lpstr>The Web of War</vt:lpstr>
      <vt:lpstr>The Web of War</vt:lpstr>
      <vt:lpstr>Slide 22</vt:lpstr>
      <vt:lpstr>The Tangled Web</vt:lpstr>
      <vt:lpstr>The Tangled Web</vt:lpstr>
      <vt:lpstr>The Tangled Web</vt:lpstr>
      <vt:lpstr>The Tangled Web</vt:lpstr>
      <vt:lpstr>Sequence of Events</vt:lpstr>
      <vt:lpstr>Slide 28</vt:lpstr>
      <vt:lpstr>Slippery Slope of Neutrality</vt:lpstr>
      <vt:lpstr>Slide 30</vt:lpstr>
      <vt:lpstr>Propaganda</vt:lpstr>
      <vt:lpstr>Slide 32</vt:lpstr>
      <vt:lpstr>Slide 33</vt:lpstr>
      <vt:lpstr>Slide 34</vt:lpstr>
      <vt:lpstr>Slide 35</vt:lpstr>
      <vt:lpstr>Slide 36</vt:lpstr>
      <vt:lpstr>Slide 37</vt:lpstr>
      <vt:lpstr>Slide 38</vt:lpstr>
      <vt:lpstr>The Trade Trigger</vt:lpstr>
      <vt:lpstr>Slide 40</vt:lpstr>
      <vt:lpstr>Slide 41</vt:lpstr>
      <vt:lpstr>Unrestricted Submarine Warfare </vt:lpstr>
      <vt:lpstr>Slide 43</vt:lpstr>
      <vt:lpstr>Unrestricted Submarine Warfare</vt:lpstr>
      <vt:lpstr>Slide 45</vt:lpstr>
      <vt:lpstr>Slide 46</vt:lpstr>
      <vt:lpstr>Slide 47</vt:lpstr>
      <vt:lpstr>Slide 48</vt:lpstr>
      <vt:lpstr>Slide 49</vt:lpstr>
      <vt:lpstr>Slide 50</vt:lpstr>
      <vt:lpstr>Election 1916</vt:lpstr>
      <vt:lpstr>Election 1916</vt:lpstr>
      <vt:lpstr>U.S. Involvement</vt:lpstr>
      <vt:lpstr>U.S. Involvement</vt:lpstr>
      <vt:lpstr>U.S. Involvement</vt:lpstr>
      <vt:lpstr>The Zimmerman Telegram</vt:lpstr>
      <vt:lpstr>U.S. at War</vt:lpstr>
      <vt:lpstr>U.S. at War</vt:lpstr>
      <vt:lpstr>Preparedness!</vt:lpstr>
      <vt:lpstr>Government expands</vt:lpstr>
      <vt:lpstr>U.S. at War</vt:lpstr>
      <vt:lpstr>Government expands</vt:lpstr>
      <vt:lpstr>Slide 63</vt:lpstr>
      <vt:lpstr>Slide 64</vt:lpstr>
      <vt:lpstr>Slide 65</vt:lpstr>
      <vt:lpstr>“Patriotic Posters”</vt:lpstr>
      <vt:lpstr>Slide 67</vt:lpstr>
      <vt:lpstr>Slide 68</vt:lpstr>
      <vt:lpstr>Wilson’s Fourteen Points</vt:lpstr>
      <vt:lpstr>Slide 70</vt:lpstr>
      <vt:lpstr>Slide 71</vt:lpstr>
      <vt:lpstr>Slide 72</vt:lpstr>
      <vt:lpstr>Slide 73</vt:lpstr>
      <vt:lpstr>Slide 74</vt:lpstr>
      <vt:lpstr>Slide 75</vt:lpstr>
      <vt:lpstr>Slide 76</vt:lpstr>
      <vt:lpstr>Slide 77</vt:lpstr>
      <vt:lpstr>Heroes: Sergeant Alvin York </vt:lpstr>
      <vt:lpstr>Heroes: Sergeant Alvin York</vt:lpstr>
      <vt:lpstr>Heroes: Sergeant Alvin York</vt:lpstr>
      <vt:lpstr>Air Aces</vt:lpstr>
      <vt:lpstr>Air Aces</vt:lpstr>
      <vt:lpstr>Air Aces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War</dc:title>
  <dc:creator>Cotton Blossom</dc:creator>
  <cp:lastModifiedBy>Cotton Blossom</cp:lastModifiedBy>
  <cp:revision>91</cp:revision>
  <dcterms:created xsi:type="dcterms:W3CDTF">2010-10-16T00:07:45Z</dcterms:created>
  <dcterms:modified xsi:type="dcterms:W3CDTF">2014-03-02T19:23:06Z</dcterms:modified>
</cp:coreProperties>
</file>